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3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092440" y="0"/>
            <a:ext cx="4096512" cy="6858000"/>
          </a:xfrm>
          <a:prstGeom prst="rect">
            <a:avLst/>
          </a:prstGeom>
          <a:solidFill>
            <a:srgbClr val="19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823960" y="594360"/>
            <a:ext cx="2651760" cy="36576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281160" y="960120"/>
            <a:ext cx="2194560" cy="36576"/>
          </a:xfrm>
          <a:prstGeom prst="rect">
            <a:avLst/>
          </a:prstGeom>
          <a:solidFill>
            <a:srgbClr val="EADE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58200" y="1463040"/>
            <a:ext cx="3017520" cy="4297680"/>
          </a:xfrm>
          <a:prstGeom prst="roundRect">
            <a:avLst/>
          </a:prstGeom>
          <a:solidFill>
            <a:srgbClr val="11233F"/>
          </a:solidFill>
          <a:ln>
            <a:solidFill>
              <a:srgbClr val="BE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23960" y="1874519"/>
            <a:ext cx="914400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SIM</a:t>
            </a:r>
          </a:p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2880360"/>
            <a:ext cx="914400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VISA</a:t>
            </a:r>
          </a:p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23960" y="4069080"/>
            <a:ext cx="1508760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BEAUTY</a:t>
            </a:r>
          </a:p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K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12680" y="2633472"/>
            <a:ext cx="22860" cy="50292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601200" y="3749039"/>
            <a:ext cx="594360" cy="2286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115568"/>
            <a:ext cx="512064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BE9953"/>
                </a:solidFill>
                <a:latin typeface="Aptos"/>
              </a:rPr>
              <a:t>K DREAM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1600200"/>
            <a:ext cx="6309360" cy="7772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Aptos"/>
              </a:rPr>
              <a:t>GLOBAL CENTER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743200"/>
            <a:ext cx="6126480" cy="10515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한국과 세계를 연결하는</a:t>
            </a:r>
          </a:p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글로벌 라이프 서비스 플랫폼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4160520"/>
            <a:ext cx="685800" cy="4572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480560"/>
            <a:ext cx="63093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EADEC3"/>
                </a:solidFill>
                <a:latin typeface="Aptos"/>
              </a:rPr>
              <a:t>SIM K  ·  VISA K  ·  BEAUTY 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6172200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CDD5E0"/>
                </a:solidFill>
                <a:latin typeface="Aptos"/>
              </a:rPr>
              <a:t>COMPANY PROFILE  | 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01  |  ABOUT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외국인의 한국 생활을 더 쉽고 편리하게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K드림 글로벌센터는 통신·체류 지원·뷰티 서비스를 연결해 고객과 파트너의 접점을 넓혀갑니다.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2331720"/>
            <a:ext cx="10972800" cy="1051560"/>
          </a:xfrm>
          <a:prstGeom prst="roundRect">
            <a:avLst/>
          </a:prstGeom>
          <a:solidFill>
            <a:srgbClr val="1123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542032"/>
            <a:ext cx="104241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Aptos"/>
              </a:rPr>
              <a:t>ONE PLATFORM, THREE SPECIALIZED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07792"/>
            <a:ext cx="103327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EADEC3"/>
                </a:solidFill>
                <a:latin typeface="Aptos"/>
              </a:rPr>
              <a:t>각 분야의 전문 파트너와 협력하며 고객 여정에 맞춘 서비스를 설계합니다.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" y="3767328"/>
            <a:ext cx="3502152" cy="1993392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" y="3767328"/>
            <a:ext cx="64008" cy="1993392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0392" y="3950208"/>
            <a:ext cx="309067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11233F"/>
                </a:solidFill>
                <a:latin typeface="Aptos"/>
              </a:rPr>
              <a:t>SIM 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" y="4425696"/>
            <a:ext cx="3044952" cy="11887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통신 상품 안내 및 가입 연계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외국인 고객 접점과 판매 채널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3400" y="3767328"/>
            <a:ext cx="3502152" cy="1993392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3400" y="3767328"/>
            <a:ext cx="64008" cy="1993392"/>
          </a:xfrm>
          <a:prstGeom prst="rect">
            <a:avLst/>
          </a:prstGeom>
          <a:solidFill>
            <a:srgbClr val="19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3950208"/>
            <a:ext cx="309067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11233F"/>
                </a:solidFill>
                <a:latin typeface="Aptos"/>
              </a:rPr>
              <a:t>VISA 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1144" y="4425696"/>
            <a:ext cx="3044952" cy="11887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체류 관련 정보 안내 및 상담 연계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학교·기업·전문가 협력 네트워크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3767328"/>
            <a:ext cx="3502152" cy="1993392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65008" y="3767328"/>
            <a:ext cx="64008" cy="1993392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93608" y="3950208"/>
            <a:ext cx="309067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11233F"/>
                </a:solidFill>
                <a:latin typeface="Aptos"/>
              </a:rPr>
              <a:t>BEAUTY 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2752" y="4425696"/>
            <a:ext cx="3044952" cy="11887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뷰티·의료 서비스 정보 제공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병원 및 관련 전문 파트너 연결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02  |  OUR APPROACH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서비스를 넘어, 연결의 가치를 만듭니다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고객이 필요한 순간에 적절한 정보와 신뢰할 수 있는 파트너를 만날 수 있도록 지원합니다.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423160"/>
            <a:ext cx="3520440" cy="251460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" y="2423160"/>
            <a:ext cx="64008" cy="251460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0392" y="2606040"/>
            <a:ext cx="31089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1233F"/>
                </a:solidFill>
                <a:latin typeface="Aptos"/>
              </a:rPr>
              <a:t>고객 중심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081528"/>
            <a:ext cx="3063240" cy="170992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2D3642"/>
                </a:solidFill>
                <a:latin typeface="Aptos"/>
              </a:rPr>
              <a:t>•  언어와 정보의 장벽을 낮추는 안내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D3642"/>
                </a:solidFill>
                <a:latin typeface="Aptos"/>
              </a:rPr>
              <a:t>•  고객 상황에 맞춘 서비스 연결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423160"/>
            <a:ext cx="3520440" cy="251460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2423160"/>
            <a:ext cx="64008" cy="2514600"/>
          </a:xfrm>
          <a:prstGeom prst="rect">
            <a:avLst/>
          </a:prstGeom>
          <a:solidFill>
            <a:srgbClr val="19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2606040"/>
            <a:ext cx="31089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1233F"/>
                </a:solidFill>
                <a:latin typeface="Aptos"/>
              </a:rPr>
              <a:t>파트너 중심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3081528"/>
            <a:ext cx="3063240" cy="170992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2D3642"/>
                </a:solidFill>
                <a:latin typeface="Aptos"/>
              </a:rPr>
              <a:t>•  제휴사의 서비스와 고객을 연결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D3642"/>
                </a:solidFill>
                <a:latin typeface="Aptos"/>
              </a:rPr>
              <a:t>•  역할·절차·책임 범위를 명확히 협의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5008" y="2423160"/>
            <a:ext cx="3520440" cy="251460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65008" y="2423160"/>
            <a:ext cx="64008" cy="251460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93608" y="2606040"/>
            <a:ext cx="31089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1233F"/>
                </a:solidFill>
                <a:latin typeface="Aptos"/>
              </a:rPr>
              <a:t>지속 가능한 운영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3081528"/>
            <a:ext cx="3063240" cy="170992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2D3642"/>
                </a:solidFill>
                <a:latin typeface="Aptos"/>
              </a:rPr>
              <a:t>•  상호 이익을 고려한 협업 구조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2D3642"/>
                </a:solidFill>
                <a:latin typeface="Aptos"/>
              </a:rPr>
              <a:t>•  개인정보와 관련 법규를 고려한 운영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349240"/>
            <a:ext cx="1828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OUR PRINCIPLE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5623560"/>
            <a:ext cx="107899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11233F"/>
                </a:solidFill>
                <a:latin typeface="Aptos"/>
              </a:rPr>
              <a:t>명확한 안내  ·  책임 있는 연결  ·  장기적인 파트너십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03  |  SIM 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SIM K | 한국 생활의 첫 연결, 통신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국내 거주 외국인과 다양한 고객층을 대상으로 통신 상품 탐색부터 가입 과정까지 연결합니다.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40280"/>
            <a:ext cx="3063240" cy="3474720"/>
          </a:xfrm>
          <a:prstGeom prst="roundRect">
            <a:avLst/>
          </a:prstGeom>
          <a:solidFill>
            <a:srgbClr val="1123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788920"/>
            <a:ext cx="2103120" cy="1417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FFFFFF"/>
                </a:solidFill>
                <a:latin typeface="Aptos"/>
              </a:rPr>
              <a:t>SIM</a:t>
            </a:r>
          </a:p>
          <a:p>
            <a:pPr algn="ctr">
              <a:spcAft>
                <a:spcPts val="600"/>
              </a:spcAft>
            </a:pPr>
            <a:r>
              <a:rPr sz="3800" b="1" i="0">
                <a:solidFill>
                  <a:srgbClr val="FFFFFF"/>
                </a:solidFill>
                <a:latin typeface="Aptos"/>
              </a:rPr>
              <a:t>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4663440"/>
            <a:ext cx="25603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 i="0">
                <a:solidFill>
                  <a:srgbClr val="EADEC3"/>
                </a:solidFill>
                <a:latin typeface="Aptos"/>
              </a:rPr>
              <a:t>CONNECTING EVERYDAY LIFE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77639" y="2240280"/>
            <a:ext cx="3429000" cy="155448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977639" y="2240280"/>
            <a:ext cx="64008" cy="155448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2423160"/>
            <a:ext cx="301752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주요 서비스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5383" y="2898648"/>
            <a:ext cx="2971800" cy="7498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통신 상품 안내 및 가입 지원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요금제·개통 절차 정보 제공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35240" y="2240280"/>
            <a:ext cx="3703320" cy="155448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35240" y="2240280"/>
            <a:ext cx="64008" cy="1554480"/>
          </a:xfrm>
          <a:prstGeom prst="rect">
            <a:avLst/>
          </a:prstGeom>
          <a:solidFill>
            <a:srgbClr val="19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0" y="2423160"/>
            <a:ext cx="3291839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주요 고객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2983" y="2898648"/>
            <a:ext cx="3246120" cy="7498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한국에 거주하는 외국인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국내 통신 서비스가 필요한 고객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77639" y="4069080"/>
            <a:ext cx="7360920" cy="164592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977639" y="4069080"/>
            <a:ext cx="64008" cy="164592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06240" y="4251960"/>
            <a:ext cx="694944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제휴 협력 방향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15383" y="4727448"/>
            <a:ext cx="6903720" cy="8412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통신사·알뜰폰 사업자 및 유통 파트너와의 협업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고객 안내, 채널 운영, 가입 후 문의 대응 체계 협의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04  |  VISA 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VISA K | 한국 체류의 이해를 돕는 지원 서비스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체류 관련 정보 접근성을 높이고, 필요한 경우 적절한 전문기관·전문가와 연결합니다.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40280"/>
            <a:ext cx="3063240" cy="3474720"/>
          </a:xfrm>
          <a:prstGeom prst="roundRect">
            <a:avLst/>
          </a:prstGeom>
          <a:solidFill>
            <a:srgbClr val="1123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788920"/>
            <a:ext cx="2514600" cy="1417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Aptos"/>
              </a:rPr>
              <a:t>VISA</a:t>
            </a:r>
          </a:p>
          <a:p>
            <a:pPr algn="ctr"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Aptos"/>
              </a:rPr>
              <a:t>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663440"/>
            <a:ext cx="26517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 i="0">
                <a:solidFill>
                  <a:srgbClr val="EADEC3"/>
                </a:solidFill>
                <a:latin typeface="Aptos"/>
              </a:rPr>
              <a:t>SUPPORTING YOUR STAY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77639" y="2240280"/>
            <a:ext cx="3429000" cy="155448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977639" y="2240280"/>
            <a:ext cx="64008" cy="155448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2423160"/>
            <a:ext cx="301752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지원 영역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5383" y="2898648"/>
            <a:ext cx="2971800" cy="7498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체류 절차 관련 일반 정보 안내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상담 필요사항 분류 및 기관 연계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35240" y="2240280"/>
            <a:ext cx="3703320" cy="155448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35240" y="2240280"/>
            <a:ext cx="64008" cy="1554480"/>
          </a:xfrm>
          <a:prstGeom prst="rect">
            <a:avLst/>
          </a:prstGeom>
          <a:solidFill>
            <a:srgbClr val="19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0" y="2423160"/>
            <a:ext cx="3291839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협력 대상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2983" y="2898648"/>
            <a:ext cx="3246120" cy="7498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유학생·근로자 및 체류 외국인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학교·기업·관련 전문기관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77639" y="4069080"/>
            <a:ext cx="7360920" cy="164592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977639" y="4069080"/>
            <a:ext cx="64008" cy="164592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06240" y="4251960"/>
            <a:ext cx="694944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운영 원칙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15383" y="4727448"/>
            <a:ext cx="6903720" cy="8412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100">
                <a:solidFill>
                  <a:srgbClr val="2D3642"/>
                </a:solidFill>
                <a:latin typeface="Aptos"/>
              </a:rPr>
              <a:t>•  개별 체류자격의 최종 판단은 관할 기관 및 자격을 갖춘 전문가의 확인을 전제로 합니다.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2D3642"/>
                </a:solidFill>
                <a:latin typeface="Aptos"/>
              </a:rPr>
              <a:t>•  서비스 범위와 제공 주체를 명확히 하고, 필요한 경우 공식 절차로 안내합니다.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05  |  BEAUTY 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BEAUTY K | 한국의 뷰티·의료 서비스를 세계와 연결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해외 고객이 한국의 뷰티·의료 서비스를 이해하고 적절한 제휴기관과 상담할 수 있도록 돕습니다.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40280"/>
            <a:ext cx="3063240" cy="3474720"/>
          </a:xfrm>
          <a:prstGeom prst="roundRect">
            <a:avLst/>
          </a:prstGeom>
          <a:solidFill>
            <a:srgbClr val="1123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788920"/>
            <a:ext cx="2651760" cy="1417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100" b="1" i="0">
                <a:solidFill>
                  <a:srgbClr val="FFFFFF"/>
                </a:solidFill>
                <a:latin typeface="Aptos"/>
              </a:rPr>
              <a:t>BEAUTY</a:t>
            </a:r>
          </a:p>
          <a:p>
            <a:pPr algn="ctr">
              <a:spcAft>
                <a:spcPts val="600"/>
              </a:spcAft>
            </a:pPr>
            <a:r>
              <a:rPr sz="3100" b="1" i="0">
                <a:solidFill>
                  <a:srgbClr val="FFFFFF"/>
                </a:solidFill>
                <a:latin typeface="Aptos"/>
              </a:rPr>
              <a:t>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4663440"/>
            <a:ext cx="274320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900" b="1" i="0">
                <a:solidFill>
                  <a:srgbClr val="EADEC3"/>
                </a:solidFill>
                <a:latin typeface="Aptos"/>
              </a:rPr>
              <a:t>BEAUTY &amp; MEDICAL TOURISM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77639" y="2240280"/>
            <a:ext cx="3429000" cy="155448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977639" y="2240280"/>
            <a:ext cx="64008" cy="155448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2423160"/>
            <a:ext cx="301752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주요 활동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5383" y="2898648"/>
            <a:ext cx="2971800" cy="7498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콘텐츠·다국어 정보 제공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병원 상담 및 방문 절차 연계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35240" y="2240280"/>
            <a:ext cx="3703320" cy="155448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35240" y="2240280"/>
            <a:ext cx="64008" cy="1554480"/>
          </a:xfrm>
          <a:prstGeom prst="rect">
            <a:avLst/>
          </a:prstGeom>
          <a:solidFill>
            <a:srgbClr val="19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0" y="2423160"/>
            <a:ext cx="3291839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협력 대상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2983" y="2898648"/>
            <a:ext cx="3246120" cy="7498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피부과·성형외과 등 의료기관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뷰티 브랜드·크리에이터·통역 파트너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77639" y="4069080"/>
            <a:ext cx="7360920" cy="164592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977639" y="4069080"/>
            <a:ext cx="64008" cy="164592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06240" y="4251960"/>
            <a:ext cx="694944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신뢰 기반 협업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15383" y="4727448"/>
            <a:ext cx="6903720" cy="8412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100">
                <a:solidFill>
                  <a:srgbClr val="2D3642"/>
                </a:solidFill>
                <a:latin typeface="Aptos"/>
              </a:rPr>
              <a:t>•  의료행위·진단·치료 결정은 의료기관이 담당하며, 고객에게 정확한 정보와 상담 경로를 제공합니다.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2D3642"/>
                </a:solidFill>
                <a:latin typeface="Aptos"/>
              </a:rPr>
              <a:t>•  외국인환자 유치 관련 업무는 적용되는 등록 요건과 법규를 확인하고 적법한 주체·절차로 진행합니다.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06  |  CONNECTED ECOSYSTEM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세 개의 전문 서비스, 하나의 고객 여정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각 서비스는 독립적으로 운영되며, 고객의 필요에 따라 적절한 연결 지점을 제공합니다.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14600"/>
            <a:ext cx="3017520" cy="233172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724912"/>
            <a:ext cx="5029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BE9953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182112"/>
            <a:ext cx="25603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1233F"/>
                </a:solidFill>
                <a:latin typeface="Aptos"/>
              </a:rPr>
              <a:t>접점 형성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611880"/>
            <a:ext cx="25603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BE9953"/>
                </a:solidFill>
                <a:latin typeface="Aptos"/>
              </a:rPr>
              <a:t>SIM 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977639"/>
            <a:ext cx="256032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D3642"/>
                </a:solidFill>
                <a:latin typeface="Aptos"/>
              </a:rPr>
              <a:t>통신 서비스와</a:t>
            </a:r>
          </a:p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D3642"/>
                </a:solidFill>
                <a:latin typeface="Aptos"/>
              </a:rPr>
              <a:t>초기 고객 접점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8768" y="3401568"/>
            <a:ext cx="4114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>
                <a:solidFill>
                  <a:srgbClr val="BE9953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2514600"/>
            <a:ext cx="3017520" cy="233172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2724912"/>
            <a:ext cx="5029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BE9953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3182112"/>
            <a:ext cx="25603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1233F"/>
                </a:solidFill>
                <a:latin typeface="Aptos"/>
              </a:rPr>
              <a:t>생활 지원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3611880"/>
            <a:ext cx="25603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BE9953"/>
                </a:solidFill>
                <a:latin typeface="Aptos"/>
              </a:rPr>
              <a:t>VISA 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3977639"/>
            <a:ext cx="256032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D3642"/>
                </a:solidFill>
                <a:latin typeface="Aptos"/>
              </a:rPr>
              <a:t>체류 관련 정보와</a:t>
            </a:r>
          </a:p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D3642"/>
                </a:solidFill>
                <a:latin typeface="Aptos"/>
              </a:rPr>
              <a:t>전문기관 연계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70648" y="3401568"/>
            <a:ext cx="4114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>
                <a:solidFill>
                  <a:srgbClr val="BE9953"/>
                </a:solidFill>
                <a:latin typeface="Aptos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55279" y="2514600"/>
            <a:ext cx="3017520" cy="233172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83879" y="2724912"/>
            <a:ext cx="5029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BE9953"/>
                </a:solidFill>
                <a:latin typeface="Apto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79" y="3182112"/>
            <a:ext cx="25603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1233F"/>
                </a:solidFill>
                <a:latin typeface="Aptos"/>
              </a:rPr>
              <a:t>경험 확장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83879" y="3611880"/>
            <a:ext cx="25603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BE9953"/>
                </a:solidFill>
                <a:latin typeface="Aptos"/>
              </a:rPr>
              <a:t>BEAUTY 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83879" y="3977639"/>
            <a:ext cx="256032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D3642"/>
                </a:solidFill>
                <a:latin typeface="Aptos"/>
              </a:rPr>
              <a:t>뷰티·의료 서비스</a:t>
            </a:r>
          </a:p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2D3642"/>
                </a:solidFill>
                <a:latin typeface="Aptos"/>
              </a:rPr>
              <a:t>정보 및 상담 연결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303520"/>
            <a:ext cx="10241280" cy="594360"/>
          </a:xfrm>
          <a:prstGeom prst="roundRect">
            <a:avLst/>
          </a:prstGeom>
          <a:solidFill>
            <a:srgbClr val="1123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0120" y="5468112"/>
            <a:ext cx="97840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고객 동의와 관련 법규를 전제로, 필요한 서비스만 선택적으로 연결합니다.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07  |  PARTNERSHIP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파트너의 목표에 맞춘 협업 모델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파트너의 고객층·운영 방식·규정에 맞춰 협업 범위와 실행 방식을 함께 설계합니다.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286000"/>
            <a:ext cx="3520440" cy="242316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" y="2286000"/>
            <a:ext cx="64008" cy="242316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0392" y="2468880"/>
            <a:ext cx="31089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통신사·유통 파트너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944368"/>
            <a:ext cx="3063240" cy="161848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상품·가입 정보 전달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고객 유입 채널 협력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가입 후 고객 안내 체계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286000"/>
            <a:ext cx="3520440" cy="242316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2286000"/>
            <a:ext cx="64008" cy="2423160"/>
          </a:xfrm>
          <a:prstGeom prst="rect">
            <a:avLst/>
          </a:prstGeom>
          <a:solidFill>
            <a:srgbClr val="19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2468880"/>
            <a:ext cx="31089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병원·뷰티 파트너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2944368"/>
            <a:ext cx="3063240" cy="161848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다국어 콘텐츠 및 정보 안내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상담·예약 절차 연계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2D3642"/>
                </a:solidFill>
                <a:latin typeface="Aptos"/>
              </a:rPr>
              <a:t>•  적법한 외국인환자 유치 절차 확인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5008" y="2286000"/>
            <a:ext cx="3520440" cy="2423160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65008" y="2286000"/>
            <a:ext cx="64008" cy="242316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93608" y="2468880"/>
            <a:ext cx="31089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학교·기업·기관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2944368"/>
            <a:ext cx="3063240" cy="161848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외국인 구성원 대상 정보 제공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온보딩 및 생활 지원 연계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2D3642"/>
                </a:solidFill>
                <a:latin typeface="Aptos"/>
              </a:rPr>
              <a:t>•  필요 서비스별 담당자 연결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212080"/>
            <a:ext cx="1078992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11233F"/>
                </a:solidFill>
                <a:latin typeface="Aptos"/>
              </a:rPr>
              <a:t>협업은 제안 단계에서 목표·역할·개인정보 처리·성과 지표를 함께 합의합니다.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46888"/>
            <a:ext cx="36576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1" i="0">
                <a:solidFill>
                  <a:srgbClr val="11233F"/>
                </a:solidFill>
                <a:latin typeface="Aptos"/>
              </a:rPr>
              <a:t>K DREAM GLOBAL CENTER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603504"/>
            <a:ext cx="438912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64008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 i="0">
                <a:solidFill>
                  <a:srgbClr val="BE9953"/>
                </a:solidFill>
                <a:latin typeface="Aptos"/>
              </a:rPr>
              <a:t>08  |  TRUST &amp;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256032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97380"/>
                </a:solidFill>
                <a:latin typeface="Aptos"/>
              </a:rP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43000"/>
            <a:ext cx="108813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1233F"/>
                </a:solidFill>
                <a:latin typeface="Aptos"/>
              </a:rPr>
              <a:t>신뢰는 운영 원칙에서 시작됩니다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01368"/>
            <a:ext cx="106984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 i="0">
                <a:solidFill>
                  <a:srgbClr val="697380"/>
                </a:solidFill>
                <a:latin typeface="Aptos"/>
              </a:rPr>
              <a:t>고객 보호와 파트너의 안정적인 운영을 위해 서비스 범위와 책임을 분명히 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331720"/>
            <a:ext cx="5166360" cy="1115568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6968" y="2560320"/>
            <a:ext cx="82296" cy="64008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24712" y="2514600"/>
            <a:ext cx="44805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정보의 정확성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2898648"/>
            <a:ext cx="452628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0">
                <a:solidFill>
                  <a:srgbClr val="697380"/>
                </a:solidFill>
                <a:latin typeface="Aptos"/>
              </a:rPr>
              <a:t>공식 안내와 파트너 확인을 바탕으로 정보를 제공합니다.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331720"/>
            <a:ext cx="5166360" cy="1115568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19088" y="2560320"/>
            <a:ext cx="82296" cy="64008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56831" y="2514600"/>
            <a:ext cx="44805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개인정보 보호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6831" y="2898648"/>
            <a:ext cx="452628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0">
                <a:solidFill>
                  <a:srgbClr val="697380"/>
                </a:solidFill>
                <a:latin typeface="Aptos"/>
              </a:rPr>
              <a:t>필요한 범위에서 동의를 받고 목적에 맞게 정보를 처리합니다.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749039"/>
            <a:ext cx="5166360" cy="1115568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86968" y="3977639"/>
            <a:ext cx="82296" cy="64008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24712" y="3931920"/>
            <a:ext cx="44805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역할과 책임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4315968"/>
            <a:ext cx="452628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0">
                <a:solidFill>
                  <a:srgbClr val="697380"/>
                </a:solidFill>
                <a:latin typeface="Aptos"/>
              </a:rPr>
              <a:t>상담·중개·전문 판단의 주체와 범위를 명확히 구분합니다.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3749039"/>
            <a:ext cx="5166360" cy="1115568"/>
          </a:xfrm>
          <a:prstGeom prst="roundRect">
            <a:avLst/>
          </a:prstGeom>
          <a:solidFill>
            <a:srgbClr val="F6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19088" y="3977639"/>
            <a:ext cx="82296" cy="640080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56831" y="3931920"/>
            <a:ext cx="44805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1233F"/>
                </a:solidFill>
                <a:latin typeface="Aptos"/>
              </a:rPr>
              <a:t>법규 준수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56831" y="4315968"/>
            <a:ext cx="452628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0">
                <a:solidFill>
                  <a:srgbClr val="697380"/>
                </a:solidFill>
                <a:latin typeface="Aptos"/>
              </a:rPr>
              <a:t>통신·출입국·의료관광 관련 규정과 등록 요건을 확인합니다.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577840"/>
            <a:ext cx="1069848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1">
                <a:solidFill>
                  <a:srgbClr val="697380"/>
                </a:solidFill>
                <a:latin typeface="Aptos"/>
              </a:rPr>
              <a:t>※ 본 자료는 사업 소개 및 제휴 협의를 위한 자료이며, 특정 인허가·등록·인증 보유를 의미하지 않습니다.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473952"/>
            <a:ext cx="11173968" cy="10972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64008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 i="0">
                <a:solidFill>
                  <a:srgbClr val="697380"/>
                </a:solidFill>
                <a:latin typeface="Aptos"/>
              </a:rPr>
              <a:t>K드림 글로벌센터  |  SIM K · VISA K · BEAUTY 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3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731520"/>
            <a:ext cx="685800" cy="41148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1188720"/>
            <a:ext cx="7955279" cy="1508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100" b="1" i="0">
                <a:solidFill>
                  <a:srgbClr val="FFFFFF"/>
                </a:solidFill>
                <a:latin typeface="Aptos"/>
              </a:rPr>
              <a:t>LET’S BUILD</a:t>
            </a:r>
          </a:p>
          <a:p>
            <a:pPr algn="l">
              <a:spcAft>
                <a:spcPts val="600"/>
              </a:spcAft>
            </a:pPr>
            <a:r>
              <a:rPr sz="3100" b="1" i="0">
                <a:solidFill>
                  <a:srgbClr val="FFFFFF"/>
                </a:solidFill>
                <a:latin typeface="Aptos"/>
              </a:rPr>
              <a:t>A BETTER CONNECTION.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3154680"/>
            <a:ext cx="7498079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EADEC3"/>
                </a:solidFill>
                <a:latin typeface="Aptos"/>
              </a:rPr>
              <a:t>K드림 글로벌센터와 함께</a:t>
            </a:r>
          </a:p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EADEC3"/>
                </a:solidFill>
                <a:latin typeface="Aptos"/>
              </a:rPr>
              <a:t>외국인 고객과 한국의 서비스를 더 가깝게 연결하세요.</a:t>
            </a:r>
          </a:p>
        </p:txBody>
      </p:sp>
      <p:sp>
        <p:nvSpPr>
          <p:cNvPr id="5" name="Rectangle 4"/>
          <p:cNvSpPr/>
          <p:nvPr/>
        </p:nvSpPr>
        <p:spPr>
          <a:xfrm>
            <a:off x="786384" y="4617720"/>
            <a:ext cx="6217920" cy="10972"/>
          </a:xfrm>
          <a:prstGeom prst="rect">
            <a:avLst/>
          </a:prstGeom>
          <a:solidFill>
            <a:srgbClr val="485B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4892040"/>
            <a:ext cx="612648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BE9953"/>
                </a:solidFill>
                <a:latin typeface="Aptos"/>
              </a:rPr>
              <a:t>SIM K  ·  VISA K  ·  BEAUTY 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5577840"/>
            <a:ext cx="3657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제휴 문의 및 협력 제안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5925312"/>
            <a:ext cx="50292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CDD5E0"/>
                </a:solidFill>
                <a:latin typeface="Aptos"/>
              </a:rPr>
              <a:t>담당자 / 연락처 / 이메일 / 주소 기재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0" y="1280160"/>
            <a:ext cx="2103120" cy="4206240"/>
          </a:xfrm>
          <a:prstGeom prst="roundRect">
            <a:avLst/>
          </a:prstGeom>
          <a:solidFill>
            <a:srgbClr val="19304F"/>
          </a:solidFill>
          <a:ln>
            <a:solidFill>
              <a:srgbClr val="BE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0" y="1828800"/>
            <a:ext cx="1188720" cy="10972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6200" b="1" i="0">
                <a:solidFill>
                  <a:srgbClr val="FFFFFF"/>
                </a:solidFill>
                <a:latin typeface="Aptos"/>
              </a:rPr>
              <a:t>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92640" y="3154680"/>
            <a:ext cx="1005840" cy="32004"/>
          </a:xfrm>
          <a:prstGeom prst="rect">
            <a:avLst/>
          </a:prstGeom>
          <a:solidFill>
            <a:srgbClr val="BE9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55480" y="3520440"/>
            <a:ext cx="1371600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 i="0">
                <a:solidFill>
                  <a:srgbClr val="EADEC3"/>
                </a:solidFill>
                <a:latin typeface="Aptos"/>
              </a:rPr>
              <a:t>DREAM</a:t>
            </a:r>
          </a:p>
          <a:p>
            <a:pPr algn="ctr">
              <a:spcAft>
                <a:spcPts val="600"/>
              </a:spcAft>
            </a:pPr>
            <a:r>
              <a:rPr sz="1700" b="1" i="0">
                <a:solidFill>
                  <a:srgbClr val="EADEC3"/>
                </a:solidFill>
                <a:latin typeface="Aptos"/>
              </a:rPr>
              <a:t>GLOBAL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K드림 글로벌센터 회사소개서</dc:title>
  <dc:subject>SIM K · VISA K · BEAUTY K 사업 및 제휴 소개</dc:subject>
  <dc:creator>K드림 글로벌센터</dc:creator>
  <cp:keywords>K드림 글로벌센터, SIM K, VISA K, BEAUTY K, 회사소개서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